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5"/>
  </p:notesMasterIdLst>
  <p:handoutMasterIdLst>
    <p:handoutMasterId r:id="rId36"/>
  </p:handoutMasterIdLst>
  <p:sldIdLst>
    <p:sldId id="257" r:id="rId2"/>
    <p:sldId id="258" r:id="rId3"/>
    <p:sldId id="259" r:id="rId4"/>
    <p:sldId id="260" r:id="rId5"/>
    <p:sldId id="262" r:id="rId6"/>
    <p:sldId id="264" r:id="rId7"/>
    <p:sldId id="261" r:id="rId8"/>
    <p:sldId id="263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E691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46"/>
  </p:normalViewPr>
  <p:slideViewPr>
    <p:cSldViewPr snapToGrid="0" snapToObjects="1">
      <p:cViewPr varScale="1">
        <p:scale>
          <a:sx n="94" d="100"/>
          <a:sy n="94" d="100"/>
        </p:scale>
        <p:origin x="73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notesMaster" Target="notesMasters/notesMaster1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presProps" Target="presProps.xml"/><Relationship Id="rId38" Type="http://schemas.openxmlformats.org/officeDocument/2006/relationships/viewProps" Target="viewProps.xml"/><Relationship Id="rId39" Type="http://schemas.openxmlformats.org/officeDocument/2006/relationships/theme" Target="theme/theme1.xml"/><Relationship Id="rId4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4D44C0-4D16-F145-AFDD-1CFCBC6C19A6}" type="datetimeFigureOut">
              <a:rPr lang="en-GB" smtClean="0"/>
              <a:t>13/02/2018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6D2B67-881D-D94D-BF4E-C6C84D500F9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88191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5B295D-976E-E342-90CD-80815204EC6C}" type="datetimeFigureOut">
              <a:rPr lang="en-GB" smtClean="0"/>
              <a:t>13/02/2018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8F3557-4E22-A64D-B2ED-20D8BF636B8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73929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8F3557-4E22-A64D-B2ED-20D8BF636B8E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4903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8F3557-4E22-A64D-B2ED-20D8BF636B8E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67730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8F3557-4E22-A64D-B2ED-20D8BF636B8E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99246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2/13/18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2/13/18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2/13/18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2/13/18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2/13/18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2/13/18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2/13/18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2/13/18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2/13/18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2/13/18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2/13/18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2/13/18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0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1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1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14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1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Build x : android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2050383"/>
          </a:xfrm>
        </p:spPr>
        <p:txBody>
          <a:bodyPr>
            <a:normAutofit/>
          </a:bodyPr>
          <a:lstStyle/>
          <a:p>
            <a:r>
              <a:rPr lang="en-GB" dirty="0" smtClean="0"/>
              <a:t>Lecture Three: Recap and ListViews</a:t>
            </a:r>
          </a:p>
          <a:p>
            <a:endParaRPr lang="en-GB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551" flipH="1">
            <a:off x="1325241" y="5257524"/>
            <a:ext cx="2709333" cy="2709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150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List Views </a:t>
            </a:r>
            <a:r>
              <a:rPr lang="mr-IN" dirty="0" smtClean="0"/>
              <a:t>–</a:t>
            </a:r>
            <a:r>
              <a:rPr lang="en-GB" dirty="0" smtClean="0"/>
              <a:t> What’s the point?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3276600"/>
            <a:ext cx="9601200" cy="3581400"/>
          </a:xfr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dirty="0"/>
              <a:t>A ListView will </a:t>
            </a:r>
            <a:r>
              <a:rPr lang="en-GB" sz="2400" b="1" dirty="0"/>
              <a:t>recycle </a:t>
            </a:r>
            <a:r>
              <a:rPr lang="en-GB" sz="2400" dirty="0"/>
              <a:t>views when they aren’t needed, which is </a:t>
            </a:r>
            <a:r>
              <a:rPr lang="en-GB" sz="2400" b="1" dirty="0"/>
              <a:t>much more efficient</a:t>
            </a:r>
            <a:r>
              <a:rPr lang="en-GB" sz="2400" dirty="0" smtClean="0"/>
              <a:t>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24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2400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41698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ListViews - Recycling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1371600" y="2733932"/>
            <a:ext cx="5832389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/>
              <a:t>The </a:t>
            </a:r>
            <a:r>
              <a:rPr lang="en-GB" sz="3200" b="1" dirty="0" smtClean="0">
                <a:solidFill>
                  <a:srgbClr val="FF0000"/>
                </a:solidFill>
              </a:rPr>
              <a:t>Wrong</a:t>
            </a:r>
            <a:r>
              <a:rPr lang="en-GB" sz="3200" dirty="0" smtClean="0">
                <a:solidFill>
                  <a:srgbClr val="FF0000"/>
                </a:solidFill>
              </a:rPr>
              <a:t> </a:t>
            </a:r>
            <a:r>
              <a:rPr lang="en-GB" sz="3200" dirty="0" smtClean="0"/>
              <a:t>Way:</a:t>
            </a:r>
          </a:p>
          <a:p>
            <a:r>
              <a:rPr lang="en-GB" sz="2400" dirty="0" smtClean="0"/>
              <a:t>Don’t recycle them at all. Create a new view</a:t>
            </a:r>
          </a:p>
          <a:p>
            <a:r>
              <a:rPr lang="en-GB" sz="2400" dirty="0" smtClean="0"/>
              <a:t>for each item, taking up </a:t>
            </a:r>
            <a:r>
              <a:rPr lang="en-GB" sz="2400" b="1" dirty="0" smtClean="0"/>
              <a:t>a ton of memory</a:t>
            </a:r>
            <a:endParaRPr lang="en-GB" sz="2400" dirty="0" smtClean="0"/>
          </a:p>
          <a:p>
            <a:r>
              <a:rPr lang="en-GB" sz="2400" dirty="0" smtClean="0"/>
              <a:t>and slowing things down.</a:t>
            </a:r>
            <a:endParaRPr lang="en-GB" sz="2400" dirty="0"/>
          </a:p>
          <a:p>
            <a:endParaRPr lang="en-GB" sz="2800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8120" y="-2860"/>
            <a:ext cx="31546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2303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ListViews - Recycling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1371600" y="2733932"/>
            <a:ext cx="583238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/>
              <a:t>The </a:t>
            </a:r>
            <a:r>
              <a:rPr lang="en-GB" sz="3200" b="1" dirty="0" smtClean="0">
                <a:solidFill>
                  <a:srgbClr val="00B050"/>
                </a:solidFill>
              </a:rPr>
              <a:t>Right </a:t>
            </a:r>
            <a:r>
              <a:rPr lang="en-GB" sz="3200" dirty="0" smtClean="0"/>
              <a:t>Way:</a:t>
            </a:r>
          </a:p>
          <a:p>
            <a:r>
              <a:rPr lang="en-GB" sz="2400" dirty="0" smtClean="0"/>
              <a:t>When the user scrolls down, a view</a:t>
            </a:r>
          </a:p>
          <a:p>
            <a:r>
              <a:rPr lang="en-GB" sz="2400" dirty="0" smtClean="0"/>
              <a:t>”disappears” off the top.</a:t>
            </a:r>
            <a:endParaRPr lang="en-GB" sz="2400" dirty="0"/>
          </a:p>
          <a:p>
            <a:endParaRPr lang="en-GB" sz="2800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4688" y="-12357"/>
            <a:ext cx="30081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4064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ListViews - Recycling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1371600" y="2733932"/>
            <a:ext cx="583238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/>
              <a:t>The </a:t>
            </a:r>
            <a:r>
              <a:rPr lang="en-GB" sz="3200" b="1" dirty="0" smtClean="0">
                <a:solidFill>
                  <a:srgbClr val="00B050"/>
                </a:solidFill>
              </a:rPr>
              <a:t>Right </a:t>
            </a:r>
            <a:r>
              <a:rPr lang="en-GB" sz="3200" dirty="0" smtClean="0"/>
              <a:t>Way:</a:t>
            </a:r>
          </a:p>
          <a:p>
            <a:r>
              <a:rPr lang="en-GB" sz="2400" dirty="0" smtClean="0"/>
              <a:t>When the user scrolls down, a view</a:t>
            </a:r>
          </a:p>
          <a:p>
            <a:r>
              <a:rPr lang="en-GB" sz="2400" dirty="0" smtClean="0"/>
              <a:t>”disappears” off the top.</a:t>
            </a:r>
            <a:endParaRPr lang="en-GB" sz="2400" dirty="0"/>
          </a:p>
          <a:p>
            <a:endParaRPr lang="en-GB" sz="2800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4688" y="0"/>
            <a:ext cx="30081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0689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ListViews - Recycling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1371600" y="2733932"/>
            <a:ext cx="583238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/>
              <a:t>The </a:t>
            </a:r>
            <a:r>
              <a:rPr lang="en-GB" sz="3200" b="1" dirty="0" smtClean="0">
                <a:solidFill>
                  <a:srgbClr val="00B050"/>
                </a:solidFill>
              </a:rPr>
              <a:t>Right </a:t>
            </a:r>
            <a:r>
              <a:rPr lang="en-GB" sz="3200" dirty="0" smtClean="0"/>
              <a:t>Way:</a:t>
            </a:r>
          </a:p>
          <a:p>
            <a:r>
              <a:rPr lang="en-GB" sz="2400" dirty="0" smtClean="0"/>
              <a:t>When the user scrolls down, a view</a:t>
            </a:r>
          </a:p>
          <a:p>
            <a:r>
              <a:rPr lang="en-GB" sz="2400" dirty="0" smtClean="0"/>
              <a:t>”disappears” off the top.</a:t>
            </a:r>
            <a:endParaRPr lang="en-GB" sz="2400" dirty="0"/>
          </a:p>
          <a:p>
            <a:endParaRPr lang="en-GB" sz="2800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9248" y="-12357"/>
            <a:ext cx="30135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9674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ListViews - Recycling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1371600" y="2733932"/>
            <a:ext cx="583238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/>
              <a:t>The </a:t>
            </a:r>
            <a:r>
              <a:rPr lang="en-GB" sz="3200" b="1" dirty="0" smtClean="0">
                <a:solidFill>
                  <a:srgbClr val="00B050"/>
                </a:solidFill>
              </a:rPr>
              <a:t>Right </a:t>
            </a:r>
            <a:r>
              <a:rPr lang="en-GB" sz="3200" dirty="0" smtClean="0"/>
              <a:t>Way:</a:t>
            </a:r>
          </a:p>
          <a:p>
            <a:r>
              <a:rPr lang="en-GB" sz="2400" dirty="0" smtClean="0"/>
              <a:t>When the user scrolls down, a view</a:t>
            </a:r>
          </a:p>
          <a:p>
            <a:r>
              <a:rPr lang="en-GB" sz="2400" dirty="0" smtClean="0"/>
              <a:t>”disappears” off the top.</a:t>
            </a:r>
            <a:endParaRPr lang="en-GB" sz="2400" dirty="0"/>
          </a:p>
          <a:p>
            <a:endParaRPr lang="en-GB" sz="28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9248" y="-12357"/>
            <a:ext cx="30135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9570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ListViews - Recycling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1371600" y="2733932"/>
            <a:ext cx="583238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/>
              <a:t>The </a:t>
            </a:r>
            <a:r>
              <a:rPr lang="en-GB" sz="3200" b="1" dirty="0" smtClean="0">
                <a:solidFill>
                  <a:srgbClr val="00B050"/>
                </a:solidFill>
              </a:rPr>
              <a:t>Right </a:t>
            </a:r>
            <a:r>
              <a:rPr lang="en-GB" sz="3200" dirty="0" smtClean="0"/>
              <a:t>Way:</a:t>
            </a:r>
          </a:p>
          <a:p>
            <a:r>
              <a:rPr lang="en-GB" sz="2400" dirty="0" smtClean="0"/>
              <a:t>When the user scrolls down, a view</a:t>
            </a:r>
          </a:p>
          <a:p>
            <a:r>
              <a:rPr lang="en-GB" sz="2400" dirty="0" smtClean="0"/>
              <a:t>”disappears” off the top.</a:t>
            </a:r>
            <a:endParaRPr lang="en-GB" sz="2400" dirty="0"/>
          </a:p>
          <a:p>
            <a:endParaRPr lang="en-GB" sz="2800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3789" y="0"/>
            <a:ext cx="30190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8063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ListViews - Recycling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1371600" y="2733932"/>
            <a:ext cx="583238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/>
              <a:t>The </a:t>
            </a:r>
            <a:r>
              <a:rPr lang="en-GB" sz="3200" b="1" dirty="0" smtClean="0">
                <a:solidFill>
                  <a:srgbClr val="00B050"/>
                </a:solidFill>
              </a:rPr>
              <a:t>Right </a:t>
            </a:r>
            <a:r>
              <a:rPr lang="en-GB" sz="3200" dirty="0" smtClean="0"/>
              <a:t>Way:</a:t>
            </a:r>
          </a:p>
          <a:p>
            <a:r>
              <a:rPr lang="en-GB" sz="2400" dirty="0" smtClean="0"/>
              <a:t>The view is then taken away</a:t>
            </a:r>
            <a:r>
              <a:rPr lang="mr-IN" sz="2400" dirty="0" smtClean="0"/>
              <a:t>…</a:t>
            </a:r>
            <a:endParaRPr lang="en-GB" sz="2400" dirty="0"/>
          </a:p>
          <a:p>
            <a:endParaRPr lang="en-GB" sz="28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8310" y="-2571"/>
            <a:ext cx="3024490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935953" y="593124"/>
            <a:ext cx="1739387" cy="5560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5424616" y="1793275"/>
            <a:ext cx="2063579" cy="942202"/>
          </a:xfrm>
          <a:prstGeom prst="rect">
            <a:avLst/>
          </a:prstGeom>
          <a:solidFill>
            <a:srgbClr val="E69136">
              <a:alpha val="6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Freeform 9"/>
          <p:cNvSpPr/>
          <p:nvPr/>
        </p:nvSpPr>
        <p:spPr>
          <a:xfrm>
            <a:off x="6697362" y="781538"/>
            <a:ext cx="2582562" cy="874267"/>
          </a:xfrm>
          <a:custGeom>
            <a:avLst/>
            <a:gdLst>
              <a:gd name="connsiteX0" fmla="*/ 2582562 w 2582562"/>
              <a:gd name="connsiteY0" fmla="*/ 244073 h 874267"/>
              <a:gd name="connsiteX1" fmla="*/ 543697 w 2582562"/>
              <a:gd name="connsiteY1" fmla="*/ 34008 h 874267"/>
              <a:gd name="connsiteX2" fmla="*/ 0 w 2582562"/>
              <a:gd name="connsiteY2" fmla="*/ 874267 h 874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82562" h="874267">
                <a:moveTo>
                  <a:pt x="2582562" y="244073"/>
                </a:moveTo>
                <a:cubicBezTo>
                  <a:pt x="1778343" y="86524"/>
                  <a:pt x="974124" y="-71024"/>
                  <a:pt x="543697" y="34008"/>
                </a:cubicBezTo>
                <a:cubicBezTo>
                  <a:pt x="113270" y="139040"/>
                  <a:pt x="0" y="874267"/>
                  <a:pt x="0" y="874267"/>
                </a:cubicBezTo>
              </a:path>
            </a:pathLst>
          </a:custGeom>
          <a:noFill/>
          <a:ln>
            <a:headEnd type="none"/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8912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ListViews - Recycling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1371600" y="2733932"/>
            <a:ext cx="583238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/>
              <a:t>The </a:t>
            </a:r>
            <a:r>
              <a:rPr lang="en-GB" sz="3200" b="1" dirty="0" smtClean="0">
                <a:solidFill>
                  <a:srgbClr val="00B050"/>
                </a:solidFill>
              </a:rPr>
              <a:t>Right </a:t>
            </a:r>
            <a:r>
              <a:rPr lang="en-GB" sz="3200" dirty="0" smtClean="0"/>
              <a:t>Way:</a:t>
            </a:r>
          </a:p>
          <a:p>
            <a:r>
              <a:rPr lang="en-GB" sz="2400" dirty="0" smtClean="0"/>
              <a:t>The view is then taken away</a:t>
            </a:r>
            <a:r>
              <a:rPr lang="mr-IN" sz="2400" dirty="0" smtClean="0"/>
              <a:t>…</a:t>
            </a:r>
            <a:endParaRPr lang="en-GB" sz="2400" dirty="0" smtClean="0"/>
          </a:p>
          <a:p>
            <a:r>
              <a:rPr lang="mr-IN" sz="2400" dirty="0" smtClean="0"/>
              <a:t>…</a:t>
            </a:r>
            <a:r>
              <a:rPr lang="en-GB" sz="2400" dirty="0" smtClean="0"/>
              <a:t>recycled</a:t>
            </a:r>
            <a:r>
              <a:rPr lang="mr-IN" sz="2400" dirty="0" smtClean="0"/>
              <a:t>…</a:t>
            </a:r>
            <a:endParaRPr lang="en-GB" sz="2400" dirty="0"/>
          </a:p>
          <a:p>
            <a:endParaRPr lang="en-GB" sz="28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8310" y="-2571"/>
            <a:ext cx="3024490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935953" y="593124"/>
            <a:ext cx="1739387" cy="5560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5424616" y="1793275"/>
            <a:ext cx="2063579" cy="942202"/>
          </a:xfrm>
          <a:prstGeom prst="rect">
            <a:avLst/>
          </a:prstGeom>
          <a:solidFill>
            <a:srgbClr val="E69136">
              <a:alpha val="1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Freeform 9"/>
          <p:cNvSpPr/>
          <p:nvPr/>
        </p:nvSpPr>
        <p:spPr>
          <a:xfrm>
            <a:off x="6697362" y="781538"/>
            <a:ext cx="2582562" cy="874267"/>
          </a:xfrm>
          <a:custGeom>
            <a:avLst/>
            <a:gdLst>
              <a:gd name="connsiteX0" fmla="*/ 2582562 w 2582562"/>
              <a:gd name="connsiteY0" fmla="*/ 244073 h 874267"/>
              <a:gd name="connsiteX1" fmla="*/ 543697 w 2582562"/>
              <a:gd name="connsiteY1" fmla="*/ 34008 h 874267"/>
              <a:gd name="connsiteX2" fmla="*/ 0 w 2582562"/>
              <a:gd name="connsiteY2" fmla="*/ 874267 h 874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82562" h="874267">
                <a:moveTo>
                  <a:pt x="2582562" y="244073"/>
                </a:moveTo>
                <a:cubicBezTo>
                  <a:pt x="1778343" y="86524"/>
                  <a:pt x="974124" y="-71024"/>
                  <a:pt x="543697" y="34008"/>
                </a:cubicBezTo>
                <a:cubicBezTo>
                  <a:pt x="113270" y="139040"/>
                  <a:pt x="0" y="874267"/>
                  <a:pt x="0" y="874267"/>
                </a:cubicBezTo>
              </a:path>
            </a:pathLst>
          </a:custGeom>
          <a:noFill/>
          <a:ln>
            <a:headEnd type="none"/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/>
        </p:nvSpPr>
        <p:spPr>
          <a:xfrm>
            <a:off x="4846763" y="4042463"/>
            <a:ext cx="2063579" cy="942202"/>
          </a:xfrm>
          <a:prstGeom prst="rect">
            <a:avLst/>
          </a:prstGeom>
          <a:solidFill>
            <a:srgbClr val="E69136">
              <a:alpha val="6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4037" y="4119050"/>
            <a:ext cx="789029" cy="789029"/>
          </a:xfrm>
          <a:prstGeom prst="rect">
            <a:avLst/>
          </a:prstGeom>
        </p:spPr>
      </p:pic>
      <p:sp>
        <p:nvSpPr>
          <p:cNvPr id="9" name="Freeform 8"/>
          <p:cNvSpPr/>
          <p:nvPr/>
        </p:nvSpPr>
        <p:spPr>
          <a:xfrm>
            <a:off x="6054811" y="2792627"/>
            <a:ext cx="451272" cy="1124465"/>
          </a:xfrm>
          <a:custGeom>
            <a:avLst/>
            <a:gdLst>
              <a:gd name="connsiteX0" fmla="*/ 420130 w 451272"/>
              <a:gd name="connsiteY0" fmla="*/ 0 h 1124465"/>
              <a:gd name="connsiteX1" fmla="*/ 407773 w 451272"/>
              <a:gd name="connsiteY1" fmla="*/ 654908 h 1124465"/>
              <a:gd name="connsiteX2" fmla="*/ 0 w 451272"/>
              <a:gd name="connsiteY2" fmla="*/ 1124465 h 11244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1272" h="1124465">
                <a:moveTo>
                  <a:pt x="420130" y="0"/>
                </a:moveTo>
                <a:cubicBezTo>
                  <a:pt x="448962" y="233748"/>
                  <a:pt x="477795" y="467497"/>
                  <a:pt x="407773" y="654908"/>
                </a:cubicBezTo>
                <a:cubicBezTo>
                  <a:pt x="337751" y="842319"/>
                  <a:pt x="0" y="1124465"/>
                  <a:pt x="0" y="1124465"/>
                </a:cubicBezTo>
              </a:path>
            </a:pathLst>
          </a:custGeom>
          <a:noFill/>
          <a:ln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246671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0667" y="0"/>
            <a:ext cx="3013552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ListViews - Recycling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1371600" y="2733932"/>
            <a:ext cx="583238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/>
              <a:t>The </a:t>
            </a:r>
            <a:r>
              <a:rPr lang="en-GB" sz="3200" b="1" dirty="0" smtClean="0">
                <a:solidFill>
                  <a:srgbClr val="00B050"/>
                </a:solidFill>
              </a:rPr>
              <a:t>Right </a:t>
            </a:r>
            <a:r>
              <a:rPr lang="en-GB" sz="3200" dirty="0" smtClean="0"/>
              <a:t>Way:</a:t>
            </a:r>
          </a:p>
          <a:p>
            <a:r>
              <a:rPr lang="en-GB" sz="2400" dirty="0" smtClean="0"/>
              <a:t>The view is then taken away</a:t>
            </a:r>
            <a:r>
              <a:rPr lang="mr-IN" sz="2400" dirty="0" smtClean="0"/>
              <a:t>…</a:t>
            </a:r>
            <a:endParaRPr lang="en-GB" sz="2400" dirty="0" smtClean="0"/>
          </a:p>
          <a:p>
            <a:r>
              <a:rPr lang="mr-IN" sz="2400" dirty="0" smtClean="0"/>
              <a:t>…</a:t>
            </a:r>
            <a:r>
              <a:rPr lang="en-GB" sz="2400" dirty="0" smtClean="0"/>
              <a:t>recycled</a:t>
            </a:r>
            <a:r>
              <a:rPr lang="mr-IN" sz="2400" dirty="0" smtClean="0"/>
              <a:t>…</a:t>
            </a:r>
            <a:endParaRPr lang="en-GB" sz="2400" dirty="0"/>
          </a:p>
          <a:p>
            <a:r>
              <a:rPr lang="mr-IN" sz="2400" dirty="0" smtClean="0"/>
              <a:t>…</a:t>
            </a:r>
            <a:r>
              <a:rPr lang="en-GB" sz="2400" dirty="0" smtClean="0"/>
              <a:t>and replaced back at</a:t>
            </a:r>
          </a:p>
          <a:p>
            <a:r>
              <a:rPr lang="en-GB" sz="2400" dirty="0" smtClean="0"/>
              <a:t>the bottom, ready to </a:t>
            </a:r>
          </a:p>
          <a:p>
            <a:r>
              <a:rPr lang="en-GB" sz="2400" dirty="0" smtClean="0"/>
              <a:t>appear.</a:t>
            </a:r>
            <a:endParaRPr lang="en-GB" sz="2400" dirty="0"/>
          </a:p>
          <a:p>
            <a:endParaRPr lang="en-GB" sz="2800" dirty="0" smtClean="0"/>
          </a:p>
        </p:txBody>
      </p:sp>
      <p:sp>
        <p:nvSpPr>
          <p:cNvPr id="6" name="Rectangle 5"/>
          <p:cNvSpPr/>
          <p:nvPr/>
        </p:nvSpPr>
        <p:spPr>
          <a:xfrm>
            <a:off x="7960667" y="593124"/>
            <a:ext cx="1739387" cy="5560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5424616" y="1793275"/>
            <a:ext cx="2063579" cy="942202"/>
          </a:xfrm>
          <a:prstGeom prst="rect">
            <a:avLst/>
          </a:prstGeom>
          <a:solidFill>
            <a:srgbClr val="E69136">
              <a:alpha val="1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Freeform 9"/>
          <p:cNvSpPr/>
          <p:nvPr/>
        </p:nvSpPr>
        <p:spPr>
          <a:xfrm>
            <a:off x="6697362" y="781538"/>
            <a:ext cx="2582562" cy="874267"/>
          </a:xfrm>
          <a:custGeom>
            <a:avLst/>
            <a:gdLst>
              <a:gd name="connsiteX0" fmla="*/ 2582562 w 2582562"/>
              <a:gd name="connsiteY0" fmla="*/ 244073 h 874267"/>
              <a:gd name="connsiteX1" fmla="*/ 543697 w 2582562"/>
              <a:gd name="connsiteY1" fmla="*/ 34008 h 874267"/>
              <a:gd name="connsiteX2" fmla="*/ 0 w 2582562"/>
              <a:gd name="connsiteY2" fmla="*/ 874267 h 874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82562" h="874267">
                <a:moveTo>
                  <a:pt x="2582562" y="244073"/>
                </a:moveTo>
                <a:cubicBezTo>
                  <a:pt x="1778343" y="86524"/>
                  <a:pt x="974124" y="-71024"/>
                  <a:pt x="543697" y="34008"/>
                </a:cubicBezTo>
                <a:cubicBezTo>
                  <a:pt x="113270" y="139040"/>
                  <a:pt x="0" y="874267"/>
                  <a:pt x="0" y="874267"/>
                </a:cubicBezTo>
              </a:path>
            </a:pathLst>
          </a:custGeom>
          <a:noFill/>
          <a:ln>
            <a:headEnd type="none"/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/>
        </p:nvSpPr>
        <p:spPr>
          <a:xfrm>
            <a:off x="4846763" y="4042463"/>
            <a:ext cx="2063579" cy="942202"/>
          </a:xfrm>
          <a:prstGeom prst="rect">
            <a:avLst/>
          </a:prstGeom>
          <a:solidFill>
            <a:srgbClr val="E69136">
              <a:alpha val="6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4037" y="4119050"/>
            <a:ext cx="789029" cy="789029"/>
          </a:xfrm>
          <a:prstGeom prst="rect">
            <a:avLst/>
          </a:prstGeom>
        </p:spPr>
      </p:pic>
      <p:sp>
        <p:nvSpPr>
          <p:cNvPr id="9" name="Freeform 8"/>
          <p:cNvSpPr/>
          <p:nvPr/>
        </p:nvSpPr>
        <p:spPr>
          <a:xfrm>
            <a:off x="6054811" y="2792627"/>
            <a:ext cx="451272" cy="1124465"/>
          </a:xfrm>
          <a:custGeom>
            <a:avLst/>
            <a:gdLst>
              <a:gd name="connsiteX0" fmla="*/ 420130 w 451272"/>
              <a:gd name="connsiteY0" fmla="*/ 0 h 1124465"/>
              <a:gd name="connsiteX1" fmla="*/ 407773 w 451272"/>
              <a:gd name="connsiteY1" fmla="*/ 654908 h 1124465"/>
              <a:gd name="connsiteX2" fmla="*/ 0 w 451272"/>
              <a:gd name="connsiteY2" fmla="*/ 1124465 h 11244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1272" h="1124465">
                <a:moveTo>
                  <a:pt x="420130" y="0"/>
                </a:moveTo>
                <a:cubicBezTo>
                  <a:pt x="448962" y="233748"/>
                  <a:pt x="477795" y="467497"/>
                  <a:pt x="407773" y="654908"/>
                </a:cubicBezTo>
                <a:cubicBezTo>
                  <a:pt x="337751" y="842319"/>
                  <a:pt x="0" y="1124465"/>
                  <a:pt x="0" y="1124465"/>
                </a:cubicBezTo>
              </a:path>
            </a:pathLst>
          </a:custGeom>
          <a:noFill/>
          <a:ln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7960667" y="5770605"/>
            <a:ext cx="293647" cy="4695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Freeform 12"/>
          <p:cNvSpPr/>
          <p:nvPr/>
        </p:nvSpPr>
        <p:spPr>
          <a:xfrm>
            <a:off x="5894173" y="5090984"/>
            <a:ext cx="2286000" cy="958421"/>
          </a:xfrm>
          <a:custGeom>
            <a:avLst/>
            <a:gdLst>
              <a:gd name="connsiteX0" fmla="*/ 0 w 2286000"/>
              <a:gd name="connsiteY0" fmla="*/ 0 h 958421"/>
              <a:gd name="connsiteX1" fmla="*/ 877330 w 2286000"/>
              <a:gd name="connsiteY1" fmla="*/ 889686 h 958421"/>
              <a:gd name="connsiteX2" fmla="*/ 2286000 w 2286000"/>
              <a:gd name="connsiteY2" fmla="*/ 889686 h 958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86000" h="958421">
                <a:moveTo>
                  <a:pt x="0" y="0"/>
                </a:moveTo>
                <a:cubicBezTo>
                  <a:pt x="248165" y="370702"/>
                  <a:pt x="496330" y="741405"/>
                  <a:pt x="877330" y="889686"/>
                </a:cubicBezTo>
                <a:cubicBezTo>
                  <a:pt x="1258330" y="1037967"/>
                  <a:pt x="2055341" y="902043"/>
                  <a:pt x="2286000" y="889686"/>
                </a:cubicBezTo>
              </a:path>
            </a:pathLst>
          </a:custGeom>
          <a:noFill/>
          <a:ln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77264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5740" y="2699952"/>
            <a:ext cx="9601200" cy="858795"/>
          </a:xfrm>
        </p:spPr>
        <p:txBody>
          <a:bodyPr>
            <a:normAutofit/>
          </a:bodyPr>
          <a:lstStyle/>
          <a:p>
            <a:pPr algn="ctr"/>
            <a:r>
              <a:rPr lang="en-GB" sz="5400" dirty="0" smtClean="0"/>
              <a:t>Recap</a:t>
            </a:r>
            <a:endParaRPr lang="en-GB" sz="5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551" flipH="1">
            <a:off x="1433214" y="5227868"/>
            <a:ext cx="2709333" cy="2709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630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ListViews </a:t>
            </a:r>
            <a:r>
              <a:rPr lang="mr-IN" dirty="0" smtClean="0"/>
              <a:t>–</a:t>
            </a:r>
            <a:r>
              <a:rPr lang="en-GB" dirty="0" smtClean="0"/>
              <a:t> Joining the Dots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53" t="11531" r="11461" b="17477"/>
          <a:stretch/>
        </p:blipFill>
        <p:spPr>
          <a:xfrm>
            <a:off x="8600303" y="1277005"/>
            <a:ext cx="2372497" cy="486856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6502" y="2171700"/>
            <a:ext cx="2146300" cy="3911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224664" y="3296618"/>
            <a:ext cx="189507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b="1" dirty="0" smtClean="0">
                <a:solidFill>
                  <a:srgbClr val="FF0000"/>
                </a:solidFill>
              </a:rPr>
              <a:t>M</a:t>
            </a:r>
            <a:r>
              <a:rPr lang="en-GB" sz="4400" b="1" dirty="0" smtClean="0">
                <a:solidFill>
                  <a:schemeClr val="accent2">
                    <a:lumMod val="75000"/>
                  </a:schemeClr>
                </a:solidFill>
              </a:rPr>
              <a:t>a</a:t>
            </a:r>
            <a:r>
              <a:rPr lang="en-GB" sz="4400" b="1" dirty="0" smtClean="0">
                <a:solidFill>
                  <a:srgbClr val="FFC000"/>
                </a:solidFill>
              </a:rPr>
              <a:t>g</a:t>
            </a:r>
            <a:r>
              <a:rPr lang="en-GB" sz="4400" b="1" dirty="0" smtClean="0">
                <a:solidFill>
                  <a:srgbClr val="00B050"/>
                </a:solidFill>
              </a:rPr>
              <a:t>i</a:t>
            </a:r>
            <a:r>
              <a:rPr lang="en-GB" sz="4400" b="1" dirty="0" smtClean="0">
                <a:solidFill>
                  <a:srgbClr val="0070C0"/>
                </a:solidFill>
              </a:rPr>
              <a:t>c</a:t>
            </a:r>
            <a:r>
              <a:rPr lang="en-GB" sz="4400" b="1" dirty="0" smtClean="0">
                <a:solidFill>
                  <a:srgbClr val="7030A0"/>
                </a:solidFill>
              </a:rPr>
              <a:t>?</a:t>
            </a:r>
            <a:endParaRPr lang="en-GB" sz="4400" b="1" dirty="0">
              <a:solidFill>
                <a:srgbClr val="7030A0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4015946" y="3711286"/>
            <a:ext cx="1000897" cy="0"/>
          </a:xfrm>
          <a:prstGeom prst="straightConnector1">
            <a:avLst/>
          </a:prstGeom>
          <a:ln w="889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7282248" y="3677359"/>
            <a:ext cx="1000897" cy="0"/>
          </a:xfrm>
          <a:prstGeom prst="straightConnector1">
            <a:avLst/>
          </a:prstGeom>
          <a:ln w="889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66704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ListViews </a:t>
            </a:r>
            <a:r>
              <a:rPr lang="mr-IN" dirty="0" smtClean="0"/>
              <a:t>–</a:t>
            </a:r>
            <a:r>
              <a:rPr lang="en-GB" dirty="0" smtClean="0"/>
              <a:t> Joining the Dots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53" t="11531" r="11461" b="17477"/>
          <a:stretch/>
        </p:blipFill>
        <p:spPr>
          <a:xfrm>
            <a:off x="8600303" y="1277005"/>
            <a:ext cx="2372497" cy="486856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6502" y="2171700"/>
            <a:ext cx="2146300" cy="3911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224664" y="3296618"/>
            <a:ext cx="158408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b="1" dirty="0" smtClean="0"/>
              <a:t>Nope.</a:t>
            </a:r>
            <a:endParaRPr lang="en-GB" sz="4400" b="1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4015946" y="3711286"/>
            <a:ext cx="1000897" cy="0"/>
          </a:xfrm>
          <a:prstGeom prst="straightConnector1">
            <a:avLst/>
          </a:prstGeom>
          <a:ln w="889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7282248" y="3677359"/>
            <a:ext cx="1000897" cy="0"/>
          </a:xfrm>
          <a:prstGeom prst="straightConnector1">
            <a:avLst/>
          </a:prstGeom>
          <a:ln w="889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12892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ListViews </a:t>
            </a:r>
            <a:r>
              <a:rPr lang="mr-IN" dirty="0" smtClean="0"/>
              <a:t>–</a:t>
            </a:r>
            <a:r>
              <a:rPr lang="en-GB" dirty="0" smtClean="0"/>
              <a:t> Joining the Dots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53" t="11531" r="11461" b="17477"/>
          <a:stretch/>
        </p:blipFill>
        <p:spPr>
          <a:xfrm>
            <a:off x="8600303" y="1277005"/>
            <a:ext cx="2372497" cy="486856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6502" y="2171700"/>
            <a:ext cx="2146300" cy="3911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119987" y="3271905"/>
            <a:ext cx="2029466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4400" b="1" dirty="0" smtClean="0"/>
              <a:t>An</a:t>
            </a:r>
          </a:p>
          <a:p>
            <a:pPr algn="ctr"/>
            <a:r>
              <a:rPr lang="en-GB" sz="4400" b="1" u="sng" dirty="0" smtClean="0"/>
              <a:t>Adapter</a:t>
            </a:r>
            <a:endParaRPr lang="en-GB" sz="4400" b="1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4015946" y="3711286"/>
            <a:ext cx="1000897" cy="0"/>
          </a:xfrm>
          <a:prstGeom prst="straightConnector1">
            <a:avLst/>
          </a:prstGeom>
          <a:ln w="889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7282248" y="3677359"/>
            <a:ext cx="1000897" cy="0"/>
          </a:xfrm>
          <a:prstGeom prst="straightConnector1">
            <a:avLst/>
          </a:prstGeom>
          <a:ln w="889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6290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ListView Adapters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2400" dirty="0" smtClean="0"/>
              <a:t>An </a:t>
            </a:r>
            <a:r>
              <a:rPr lang="en-GB" sz="2400" b="1" dirty="0" smtClean="0"/>
              <a:t>adapter</a:t>
            </a:r>
            <a:r>
              <a:rPr lang="en-GB" sz="2400" dirty="0" smtClean="0"/>
              <a:t> maps your </a:t>
            </a:r>
            <a:r>
              <a:rPr lang="en-GB" sz="2400" b="1" dirty="0" smtClean="0"/>
              <a:t>ListView </a:t>
            </a:r>
            <a:r>
              <a:rPr lang="en-GB" sz="2400" dirty="0" smtClean="0"/>
              <a:t>to a </a:t>
            </a:r>
            <a:r>
              <a:rPr lang="en-GB" sz="2400" b="1" dirty="0" smtClean="0"/>
              <a:t>data source</a:t>
            </a:r>
            <a:r>
              <a:rPr lang="en-GB" sz="2400" dirty="0" smtClean="0"/>
              <a:t> </a:t>
            </a:r>
            <a:r>
              <a:rPr lang="mr-IN" sz="2400" dirty="0" smtClean="0"/>
              <a:t>–</a:t>
            </a:r>
            <a:r>
              <a:rPr lang="en-GB" sz="2400" dirty="0" smtClean="0"/>
              <a:t> a list of contacts, the tasks in our </a:t>
            </a:r>
            <a:r>
              <a:rPr lang="en-GB" sz="2400" dirty="0" err="1" smtClean="0"/>
              <a:t>todo</a:t>
            </a:r>
            <a:r>
              <a:rPr lang="en-GB" sz="2400" dirty="0" smtClean="0"/>
              <a:t> app, etc.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2400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2400" dirty="0" smtClean="0"/>
              <a:t>An </a:t>
            </a:r>
            <a:r>
              <a:rPr lang="en-GB" sz="2400" b="1" dirty="0" smtClean="0"/>
              <a:t>adapter </a:t>
            </a:r>
            <a:r>
              <a:rPr lang="en-GB" sz="2400" dirty="0" smtClean="0"/>
              <a:t>is just a Java class that as certain methods, used by a ListView.</a:t>
            </a:r>
            <a:endParaRPr lang="en-GB" sz="2400" b="1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2400" b="1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2400" b="1" dirty="0" smtClean="0"/>
              <a:t>Adapters</a:t>
            </a:r>
            <a:r>
              <a:rPr lang="en-GB" sz="2400" dirty="0" smtClean="0"/>
              <a:t> help maintain the </a:t>
            </a:r>
            <a:r>
              <a:rPr lang="en-GB" sz="2400" b="1" dirty="0" smtClean="0">
                <a:solidFill>
                  <a:schemeClr val="accent6">
                    <a:lumMod val="75000"/>
                  </a:schemeClr>
                </a:solidFill>
              </a:rPr>
              <a:t>separation of concerns</a:t>
            </a:r>
            <a:r>
              <a:rPr lang="en-GB" sz="2400" b="1" dirty="0" smtClean="0"/>
              <a:t> </a:t>
            </a:r>
            <a:r>
              <a:rPr lang="en-GB" sz="2400" dirty="0" smtClean="0"/>
              <a:t>in your software.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2400" b="1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2400" b="1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532238" y="5119926"/>
            <a:ext cx="4343305" cy="101566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pPr lvl="0" defTabSz="914400">
              <a:defRPr/>
            </a:pPr>
            <a:r>
              <a:rPr lang="en-GB" sz="2000" dirty="0"/>
              <a:t>Your data </a:t>
            </a:r>
            <a:r>
              <a:rPr lang="en-GB" sz="2000" b="1" dirty="0"/>
              <a:t>does not know, and does</a:t>
            </a:r>
          </a:p>
          <a:p>
            <a:pPr lvl="0" defTabSz="914400">
              <a:defRPr/>
            </a:pPr>
            <a:r>
              <a:rPr lang="en-GB" sz="2000" b="1" dirty="0"/>
              <a:t>not care</a:t>
            </a:r>
            <a:r>
              <a:rPr lang="en-GB" sz="2000" dirty="0"/>
              <a:t>, that it is being displayed in a </a:t>
            </a:r>
          </a:p>
          <a:p>
            <a:pPr lvl="0" defTabSz="914400">
              <a:defRPr/>
            </a:pPr>
            <a:r>
              <a:rPr lang="en-GB" sz="2000" dirty="0"/>
              <a:t>ListView.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147392" y="5273814"/>
            <a:ext cx="4272836" cy="70788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pPr lvl="0" defTabSz="914400">
              <a:defRPr/>
            </a:pPr>
            <a:r>
              <a:rPr lang="en-GB" sz="2000" dirty="0" smtClean="0"/>
              <a:t>The ListView </a:t>
            </a:r>
            <a:r>
              <a:rPr lang="en-GB" sz="2000" b="1" dirty="0" smtClean="0"/>
              <a:t>does </a:t>
            </a:r>
            <a:r>
              <a:rPr lang="en-GB" sz="2000" b="1" dirty="0"/>
              <a:t>not know, and does</a:t>
            </a:r>
          </a:p>
          <a:p>
            <a:pPr lvl="0" defTabSz="914400">
              <a:defRPr/>
            </a:pPr>
            <a:r>
              <a:rPr lang="en-GB" sz="2000" b="1" dirty="0"/>
              <a:t>not care</a:t>
            </a:r>
            <a:r>
              <a:rPr lang="en-GB" sz="2000" dirty="0"/>
              <a:t>, </a:t>
            </a:r>
            <a:r>
              <a:rPr lang="en-GB" sz="2000" dirty="0" smtClean="0"/>
              <a:t>what your data represents.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750903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ListView Adapters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2400" dirty="0" smtClean="0"/>
              <a:t>The process is simple: you give your data to the adapter, and the ListView uses the adapter to retrieve your data (and information about it).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2400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2400" dirty="0" smtClean="0"/>
              <a:t>This allows you to build a </a:t>
            </a:r>
            <a:r>
              <a:rPr lang="en-GB" sz="2400" b="1" dirty="0" smtClean="0"/>
              <a:t>custom adapter</a:t>
            </a:r>
            <a:r>
              <a:rPr lang="en-GB" sz="2400" dirty="0" smtClean="0"/>
              <a:t> to </a:t>
            </a:r>
            <a:r>
              <a:rPr lang="en-GB" sz="2400" b="1" dirty="0" smtClean="0"/>
              <a:t>accept any kind of data </a:t>
            </a:r>
            <a:r>
              <a:rPr lang="en-GB" sz="2400" dirty="0" smtClean="0"/>
              <a:t>you have, and expose a </a:t>
            </a:r>
            <a:r>
              <a:rPr lang="en-GB" sz="2400" b="1" dirty="0" smtClean="0"/>
              <a:t>standard pre-defined interface </a:t>
            </a:r>
            <a:r>
              <a:rPr lang="en-GB" sz="2400" dirty="0" smtClean="0"/>
              <a:t>that a ListView can understand.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845112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ListView Adapters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53" t="11531" r="11461" b="17477"/>
          <a:stretch/>
        </p:blipFill>
        <p:spPr>
          <a:xfrm>
            <a:off x="8600303" y="1277005"/>
            <a:ext cx="2372497" cy="486856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6502" y="2171700"/>
            <a:ext cx="2146300" cy="3911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119987" y="3271905"/>
            <a:ext cx="2029466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4400" b="1" dirty="0" smtClean="0"/>
              <a:t>An</a:t>
            </a:r>
          </a:p>
          <a:p>
            <a:pPr algn="ctr"/>
            <a:r>
              <a:rPr lang="en-GB" sz="4400" b="1" dirty="0" smtClean="0"/>
              <a:t>Adapter</a:t>
            </a:r>
            <a:endParaRPr lang="en-GB" sz="4400" b="1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4015946" y="3711286"/>
            <a:ext cx="1000897" cy="0"/>
          </a:xfrm>
          <a:prstGeom prst="straightConnector1">
            <a:avLst/>
          </a:prstGeom>
          <a:ln w="889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7282248" y="3677359"/>
            <a:ext cx="1000897" cy="0"/>
          </a:xfrm>
          <a:prstGeom prst="straightConnector1">
            <a:avLst/>
          </a:prstGeom>
          <a:ln w="889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3268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ListView Adapters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53" t="11531" r="11461" b="17477"/>
          <a:stretch/>
        </p:blipFill>
        <p:spPr>
          <a:xfrm>
            <a:off x="8600303" y="1277005"/>
            <a:ext cx="2372497" cy="486856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119987" y="3271905"/>
            <a:ext cx="2029466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4400" b="1" dirty="0" smtClean="0"/>
              <a:t>An</a:t>
            </a:r>
          </a:p>
          <a:p>
            <a:pPr algn="ctr"/>
            <a:r>
              <a:rPr lang="en-GB" sz="4400" b="1" dirty="0" smtClean="0"/>
              <a:t>Adapter</a:t>
            </a:r>
            <a:endParaRPr lang="en-GB" sz="4400" b="1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4015946" y="3711286"/>
            <a:ext cx="1000897" cy="0"/>
          </a:xfrm>
          <a:prstGeom prst="straightConnector1">
            <a:avLst/>
          </a:prstGeom>
          <a:ln w="889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7282248" y="3677359"/>
            <a:ext cx="1000897" cy="0"/>
          </a:xfrm>
          <a:prstGeom prst="straightConnector1">
            <a:avLst/>
          </a:prstGeom>
          <a:ln w="889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649" y="1956143"/>
            <a:ext cx="2501900" cy="383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94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ListView Adapters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53" t="11531" r="11461" b="17477"/>
          <a:stretch/>
        </p:blipFill>
        <p:spPr>
          <a:xfrm>
            <a:off x="8600303" y="1277005"/>
            <a:ext cx="2372497" cy="486856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119987" y="3271905"/>
            <a:ext cx="2029466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4400" b="1" dirty="0" smtClean="0"/>
              <a:t>An</a:t>
            </a:r>
          </a:p>
          <a:p>
            <a:pPr algn="ctr"/>
            <a:r>
              <a:rPr lang="en-GB" sz="4400" b="1" dirty="0" smtClean="0"/>
              <a:t>Adapter</a:t>
            </a:r>
            <a:endParaRPr lang="en-GB" sz="4400" b="1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4015946" y="3711286"/>
            <a:ext cx="1000897" cy="0"/>
          </a:xfrm>
          <a:prstGeom prst="straightConnector1">
            <a:avLst/>
          </a:prstGeom>
          <a:ln w="889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7282248" y="3677359"/>
            <a:ext cx="1000897" cy="0"/>
          </a:xfrm>
          <a:prstGeom prst="straightConnector1">
            <a:avLst/>
          </a:prstGeom>
          <a:ln w="889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9302" y="1987346"/>
            <a:ext cx="2603500" cy="367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624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2213" y="409489"/>
            <a:ext cx="6464300" cy="48895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724880" y="5461686"/>
            <a:ext cx="277896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 smtClean="0"/>
              <a:t>Break! </a:t>
            </a:r>
            <a:r>
              <a:rPr lang="en-GB" dirty="0" smtClean="0"/>
              <a:t>(10 mins)</a:t>
            </a:r>
            <a:r>
              <a:rPr lang="en-GB" sz="4000" dirty="0" smtClean="0"/>
              <a:t> </a:t>
            </a:r>
            <a:endParaRPr lang="en-GB" sz="4000" dirty="0"/>
          </a:p>
        </p:txBody>
      </p:sp>
    </p:spTree>
    <p:extLst>
      <p:ext uri="{BB962C8B-B14F-4D97-AF65-F5344CB8AC3E}">
        <p14:creationId xmlns:p14="http://schemas.microsoft.com/office/powerpoint/2010/main" val="1369029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ListViews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2400" dirty="0" smtClean="0"/>
              <a:t>A ListView displays a list of items.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2400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2400" dirty="0" smtClean="0"/>
              <a:t>They are the </a:t>
            </a:r>
            <a:r>
              <a:rPr lang="en-GB" sz="2400" b="1" dirty="0" smtClean="0"/>
              <a:t>most common type</a:t>
            </a:r>
            <a:r>
              <a:rPr lang="en-GB" sz="2400" dirty="0" smtClean="0"/>
              <a:t> of </a:t>
            </a:r>
            <a:r>
              <a:rPr lang="en-GB" sz="2400" b="1" dirty="0" smtClean="0"/>
              <a:t>complex view</a:t>
            </a:r>
            <a:r>
              <a:rPr lang="en-GB" sz="2400" dirty="0" smtClean="0"/>
              <a:t>.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65568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Recap </a:t>
            </a:r>
            <a:r>
              <a:rPr lang="mr-IN" dirty="0" smtClean="0"/>
              <a:t>–</a:t>
            </a:r>
            <a:r>
              <a:rPr lang="en-GB" dirty="0" smtClean="0"/>
              <a:t> What are we doing?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2400" dirty="0" smtClean="0"/>
              <a:t>We’re going to build a basic </a:t>
            </a:r>
            <a:r>
              <a:rPr lang="en-GB" sz="2400" dirty="0" err="1" smtClean="0"/>
              <a:t>todo</a:t>
            </a:r>
            <a:r>
              <a:rPr lang="en-GB" sz="2400" dirty="0" smtClean="0"/>
              <a:t> list app, </a:t>
            </a:r>
            <a:r>
              <a:rPr lang="en-GB" sz="2400" b="1" dirty="0" smtClean="0"/>
              <a:t>KCL Tech </a:t>
            </a:r>
            <a:r>
              <a:rPr lang="en-GB" sz="2400" b="1" dirty="0" err="1" smtClean="0"/>
              <a:t>Todo</a:t>
            </a:r>
            <a:r>
              <a:rPr lang="en-GB" sz="2400" dirty="0" smtClean="0"/>
              <a:t>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2400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2400" dirty="0" smtClean="0"/>
              <a:t>If you want a preview, it is </a:t>
            </a:r>
            <a:r>
              <a:rPr lang="en-GB" sz="2400" b="1" dirty="0" smtClean="0"/>
              <a:t>available on Google Play.</a:t>
            </a:r>
            <a:endParaRPr lang="en-GB" dirty="0" smtClean="0"/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GB" sz="2400" i="0" dirty="0" smtClean="0"/>
              <a:t>Search for ”</a:t>
            </a:r>
            <a:r>
              <a:rPr lang="en-GB" sz="2400" b="1" i="0" dirty="0" smtClean="0"/>
              <a:t>KCL Tech </a:t>
            </a:r>
            <a:r>
              <a:rPr lang="en-GB" sz="2400" b="1" i="0" dirty="0" err="1" smtClean="0"/>
              <a:t>Todo</a:t>
            </a:r>
            <a:r>
              <a:rPr lang="en-GB" sz="2400" b="1" i="0" dirty="0" smtClean="0"/>
              <a:t>” </a:t>
            </a:r>
            <a:r>
              <a:rPr lang="en-GB" sz="2400" i="0" dirty="0" smtClean="0"/>
              <a:t>on Google or on the Play Store.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40577" b="3825"/>
          <a:stretch/>
        </p:blipFill>
        <p:spPr>
          <a:xfrm>
            <a:off x="2655277" y="4264270"/>
            <a:ext cx="7244861" cy="2593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346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ListView Adapters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53" t="11531" r="11461" b="17477"/>
          <a:stretch/>
        </p:blipFill>
        <p:spPr>
          <a:xfrm>
            <a:off x="8600303" y="1277005"/>
            <a:ext cx="2372497" cy="486856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6502" y="2171700"/>
            <a:ext cx="2146300" cy="3911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119987" y="3271905"/>
            <a:ext cx="2029466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4400" b="1" dirty="0" smtClean="0"/>
              <a:t>An</a:t>
            </a:r>
          </a:p>
          <a:p>
            <a:pPr algn="ctr"/>
            <a:r>
              <a:rPr lang="en-GB" sz="4400" b="1" dirty="0" smtClean="0"/>
              <a:t>Adapter</a:t>
            </a:r>
            <a:endParaRPr lang="en-GB" sz="4400" b="1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4015946" y="3711286"/>
            <a:ext cx="1000897" cy="0"/>
          </a:xfrm>
          <a:prstGeom prst="straightConnector1">
            <a:avLst/>
          </a:prstGeom>
          <a:ln w="889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7282248" y="3677359"/>
            <a:ext cx="1000897" cy="0"/>
          </a:xfrm>
          <a:prstGeom prst="straightConnector1">
            <a:avLst/>
          </a:prstGeom>
          <a:ln w="889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4994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724880" y="5461686"/>
            <a:ext cx="289374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 smtClean="0"/>
              <a:t>Coding time!</a:t>
            </a:r>
            <a:endParaRPr lang="en-GB" sz="4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8913" y="646670"/>
            <a:ext cx="5930900" cy="471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53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Next Week: Databases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Next week we’re going to be studying the use of </a:t>
            </a:r>
            <a:r>
              <a:rPr lang="en-GB" b="1" dirty="0" smtClean="0"/>
              <a:t>databases</a:t>
            </a:r>
            <a:r>
              <a:rPr lang="en-GB" dirty="0" smtClean="0"/>
              <a:t> in Android apps.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We’re not doing anything exotic with them, but if you haven’t used databases in a while, </a:t>
            </a:r>
            <a:r>
              <a:rPr lang="en-GB" b="1" dirty="0" smtClean="0"/>
              <a:t>do a little reading </a:t>
            </a:r>
            <a:r>
              <a:rPr lang="en-GB" dirty="0" smtClean="0"/>
              <a:t>to brush up on them.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If you know roughly what these words and terms mean, you’re all good.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3669957" y="5086860"/>
            <a:ext cx="50044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 smtClean="0"/>
              <a:t>database	table</a:t>
            </a:r>
            <a:r>
              <a:rPr lang="en-GB" sz="2400" b="1" dirty="0"/>
              <a:t> </a:t>
            </a:r>
            <a:r>
              <a:rPr lang="en-GB" sz="2400" b="1" dirty="0" smtClean="0"/>
              <a:t>  column</a:t>
            </a:r>
          </a:p>
          <a:p>
            <a:pPr algn="ctr"/>
            <a:r>
              <a:rPr lang="en-GB" sz="2400" b="1" dirty="0" smtClean="0"/>
              <a:t>record	   row	   query	 SQL</a:t>
            </a:r>
            <a:endParaRPr lang="en-GB" sz="2400" b="1" dirty="0"/>
          </a:p>
        </p:txBody>
      </p:sp>
    </p:spTree>
    <p:extLst>
      <p:ext uri="{BB962C8B-B14F-4D97-AF65-F5344CB8AC3E}">
        <p14:creationId xmlns:p14="http://schemas.microsoft.com/office/powerpoint/2010/main" val="2076010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0678" y="847641"/>
            <a:ext cx="6680200" cy="43815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724880" y="5461686"/>
            <a:ext cx="277896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 smtClean="0"/>
              <a:t>Break! </a:t>
            </a:r>
            <a:r>
              <a:rPr lang="en-GB" dirty="0" smtClean="0"/>
              <a:t>(10 mins)</a:t>
            </a:r>
            <a:r>
              <a:rPr lang="en-GB" sz="4000" dirty="0" smtClean="0"/>
              <a:t> </a:t>
            </a:r>
            <a:endParaRPr lang="en-GB" sz="4000" dirty="0"/>
          </a:p>
        </p:txBody>
      </p:sp>
    </p:spTree>
    <p:extLst>
      <p:ext uri="{BB962C8B-B14F-4D97-AF65-F5344CB8AC3E}">
        <p14:creationId xmlns:p14="http://schemas.microsoft.com/office/powerpoint/2010/main" val="34189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796072" cy="1485900"/>
          </a:xfrm>
        </p:spPr>
        <p:txBody>
          <a:bodyPr/>
          <a:lstStyle/>
          <a:p>
            <a:r>
              <a:rPr lang="en-GB" dirty="0" smtClean="0"/>
              <a:t>Recap </a:t>
            </a:r>
            <a:r>
              <a:rPr lang="mr-IN" dirty="0" smtClean="0"/>
              <a:t>–</a:t>
            </a:r>
            <a:r>
              <a:rPr lang="en-GB" dirty="0" smtClean="0"/>
              <a:t> Layouts, Views and View Groups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1763927"/>
            <a:ext cx="9796072" cy="358140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GB" sz="2400" b="1" dirty="0" smtClean="0">
                <a:solidFill>
                  <a:schemeClr val="tx1"/>
                </a:solidFill>
              </a:rPr>
              <a:t>Layout</a:t>
            </a:r>
            <a:r>
              <a:rPr lang="en-GB" sz="2400" dirty="0" smtClean="0">
                <a:solidFill>
                  <a:schemeClr val="tx1"/>
                </a:solidFill>
              </a:rPr>
              <a:t>: a specific type of application resource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GB" sz="2400" i="0" dirty="0" smtClean="0">
                <a:solidFill>
                  <a:schemeClr val="tx1"/>
                </a:solidFill>
              </a:rPr>
              <a:t>These define the structure and appearance of parts of your app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GB" sz="2400" dirty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GB" sz="2400" b="1" dirty="0" smtClean="0">
                <a:solidFill>
                  <a:schemeClr val="tx1"/>
                </a:solidFill>
              </a:rPr>
              <a:t>View</a:t>
            </a:r>
            <a:r>
              <a:rPr lang="en-GB" sz="2400" dirty="0" smtClean="0">
                <a:solidFill>
                  <a:schemeClr val="tx1"/>
                </a:solidFill>
              </a:rPr>
              <a:t>: an individual component of a layout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GB" sz="2400" i="0" dirty="0" smtClean="0">
                <a:solidFill>
                  <a:schemeClr val="tx1"/>
                </a:solidFill>
              </a:rPr>
              <a:t>A button, input field, text field, image, etc.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GB" sz="2400" dirty="0" smtClean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GB" sz="2400" b="1" dirty="0" smtClean="0">
                <a:solidFill>
                  <a:schemeClr val="tx1"/>
                </a:solidFill>
              </a:rPr>
              <a:t>View Group</a:t>
            </a:r>
            <a:r>
              <a:rPr lang="en-GB" sz="2400" dirty="0" smtClean="0">
                <a:solidFill>
                  <a:schemeClr val="tx1"/>
                </a:solidFill>
              </a:rPr>
              <a:t>: a special type of View </a:t>
            </a:r>
            <a:r>
              <a:rPr lang="en-GB" sz="2400" b="1" dirty="0" smtClean="0">
                <a:solidFill>
                  <a:schemeClr val="tx1"/>
                </a:solidFill>
              </a:rPr>
              <a:t>that can contain other views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GB" sz="2400" i="0" dirty="0" smtClean="0">
                <a:solidFill>
                  <a:schemeClr val="tx1"/>
                </a:solidFill>
              </a:rPr>
              <a:t>You can’t see the view group, but you can see the views inside of it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GB" sz="2400" i="0" dirty="0" err="1" smtClean="0">
                <a:solidFill>
                  <a:schemeClr val="tx1"/>
                </a:solidFill>
              </a:rPr>
              <a:t>LinearLayout</a:t>
            </a:r>
            <a:r>
              <a:rPr lang="en-GB" sz="2400" i="0" dirty="0" smtClean="0">
                <a:solidFill>
                  <a:schemeClr val="tx1"/>
                </a:solidFill>
              </a:rPr>
              <a:t>, </a:t>
            </a:r>
            <a:r>
              <a:rPr lang="en-GB" sz="2400" i="0" dirty="0" err="1" smtClean="0">
                <a:solidFill>
                  <a:schemeClr val="tx1"/>
                </a:solidFill>
              </a:rPr>
              <a:t>ScrollView</a:t>
            </a:r>
            <a:r>
              <a:rPr lang="en-GB" sz="2400" i="0" dirty="0" smtClean="0">
                <a:solidFill>
                  <a:schemeClr val="tx1"/>
                </a:solidFill>
              </a:rPr>
              <a:t>, </a:t>
            </a:r>
            <a:r>
              <a:rPr lang="en-GB" sz="2400" i="0" dirty="0" err="1" smtClean="0">
                <a:solidFill>
                  <a:schemeClr val="tx1"/>
                </a:solidFill>
              </a:rPr>
              <a:t>RelativeLayout</a:t>
            </a:r>
            <a:r>
              <a:rPr lang="en-GB" sz="2400" i="0" dirty="0" smtClean="0">
                <a:solidFill>
                  <a:schemeClr val="tx1"/>
                </a:solidFill>
              </a:rPr>
              <a:t>, etc.</a:t>
            </a:r>
            <a:endParaRPr lang="en-GB" sz="2400" dirty="0" smtClean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GB" sz="2400" i="0" dirty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GB" sz="2400" b="1" dirty="0" smtClean="0">
                <a:solidFill>
                  <a:schemeClr val="tx1"/>
                </a:solidFill>
              </a:rPr>
              <a:t>Other Resources</a:t>
            </a:r>
            <a:r>
              <a:rPr lang="en-GB" sz="2400" dirty="0" smtClean="0">
                <a:solidFill>
                  <a:schemeClr val="tx1"/>
                </a:solidFill>
              </a:rPr>
              <a:t>: used to supplement a layout, amongst other things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GB" sz="2400" i="0" dirty="0" smtClean="0">
                <a:solidFill>
                  <a:schemeClr val="tx1"/>
                </a:solidFill>
              </a:rPr>
              <a:t>Strings, styles, dimensions, etc.</a:t>
            </a:r>
          </a:p>
        </p:txBody>
      </p:sp>
    </p:spTree>
    <p:extLst>
      <p:ext uri="{BB962C8B-B14F-4D97-AF65-F5344CB8AC3E}">
        <p14:creationId xmlns:p14="http://schemas.microsoft.com/office/powerpoint/2010/main" val="862849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796072" cy="1485900"/>
          </a:xfrm>
        </p:spPr>
        <p:txBody>
          <a:bodyPr/>
          <a:lstStyle/>
          <a:p>
            <a:r>
              <a:rPr lang="en-GB" dirty="0" smtClean="0"/>
              <a:t>Recap </a:t>
            </a:r>
            <a:r>
              <a:rPr lang="mr-IN" dirty="0" smtClean="0"/>
              <a:t>–</a:t>
            </a:r>
            <a:r>
              <a:rPr lang="en-GB" dirty="0" smtClean="0"/>
              <a:t> Events, Intents and the Activity Lifecycle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2171700"/>
            <a:ext cx="9796072" cy="358140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GB" sz="2400" b="1" dirty="0" smtClean="0">
                <a:solidFill>
                  <a:schemeClr val="tx1"/>
                </a:solidFill>
              </a:rPr>
              <a:t>Events</a:t>
            </a:r>
            <a:r>
              <a:rPr lang="en-GB" sz="2400" dirty="0" smtClean="0">
                <a:solidFill>
                  <a:schemeClr val="tx1"/>
                </a:solidFill>
              </a:rPr>
              <a:t>: your app can “listen” to all types of events on all types of views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GB" sz="2400" i="0" dirty="0" smtClean="0">
                <a:solidFill>
                  <a:schemeClr val="tx1"/>
                </a:solidFill>
              </a:rPr>
              <a:t>Once you have a reference to your view in Java, it’s easy to set an action listener with a few lines of code.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GB" sz="2400" i="0" dirty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GB" sz="2400" b="1" dirty="0" smtClean="0">
                <a:solidFill>
                  <a:schemeClr val="tx1"/>
                </a:solidFill>
              </a:rPr>
              <a:t>Intents</a:t>
            </a:r>
            <a:r>
              <a:rPr lang="en-GB" sz="2400" dirty="0" smtClean="0">
                <a:solidFill>
                  <a:schemeClr val="tx1"/>
                </a:solidFill>
              </a:rPr>
              <a:t>: these tell Android that your app </a:t>
            </a:r>
            <a:r>
              <a:rPr lang="en-GB" sz="2400" i="1" dirty="0" smtClean="0">
                <a:solidFill>
                  <a:schemeClr val="tx1"/>
                </a:solidFill>
              </a:rPr>
              <a:t>intends</a:t>
            </a:r>
            <a:r>
              <a:rPr lang="en-GB" sz="2400" dirty="0" smtClean="0">
                <a:solidFill>
                  <a:schemeClr val="tx1"/>
                </a:solidFill>
              </a:rPr>
              <a:t> to do something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GB" sz="2400" i="0" dirty="0" smtClean="0">
                <a:solidFill>
                  <a:schemeClr val="tx1"/>
                </a:solidFill>
              </a:rPr>
              <a:t>Usually these start a new activity, but they can do all sorts of other things.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GB" sz="2400" dirty="0" smtClean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GB" sz="2400" b="1" dirty="0" smtClean="0">
                <a:solidFill>
                  <a:schemeClr val="tx1"/>
                </a:solidFill>
              </a:rPr>
              <a:t>Activity Lifecycle</a:t>
            </a:r>
            <a:r>
              <a:rPr lang="en-GB" sz="2400" dirty="0" smtClean="0">
                <a:solidFill>
                  <a:schemeClr val="tx1"/>
                </a:solidFill>
              </a:rPr>
              <a:t>: your activity will move through many different states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GB" sz="2400" i="0" dirty="0" smtClean="0">
                <a:solidFill>
                  <a:schemeClr val="tx1"/>
                </a:solidFill>
              </a:rPr>
              <a:t>A </a:t>
            </a:r>
            <a:r>
              <a:rPr lang="en-GB" sz="2400" b="1" i="0" dirty="0" err="1" smtClean="0">
                <a:solidFill>
                  <a:schemeClr val="tx1"/>
                </a:solidFill>
              </a:rPr>
              <a:t>callback</a:t>
            </a:r>
            <a:r>
              <a:rPr lang="en-GB" sz="2400" b="1" i="0" dirty="0" smtClean="0">
                <a:solidFill>
                  <a:schemeClr val="tx1"/>
                </a:solidFill>
              </a:rPr>
              <a:t> </a:t>
            </a:r>
            <a:r>
              <a:rPr lang="en-GB" sz="2400" i="0" dirty="0" smtClean="0">
                <a:solidFill>
                  <a:schemeClr val="tx1"/>
                </a:solidFill>
              </a:rPr>
              <a:t>method is called when each of your activities moves to a new state, such as </a:t>
            </a:r>
            <a:r>
              <a:rPr lang="en-GB" sz="2400" b="1" i="0" dirty="0" err="1" smtClean="0">
                <a:solidFill>
                  <a:schemeClr val="tx1"/>
                </a:solidFill>
              </a:rPr>
              <a:t>onPause</a:t>
            </a:r>
            <a:r>
              <a:rPr lang="en-GB" sz="2400" b="1" i="0" dirty="0" smtClean="0">
                <a:solidFill>
                  <a:schemeClr val="tx1"/>
                </a:solidFill>
              </a:rPr>
              <a:t>()</a:t>
            </a:r>
            <a:r>
              <a:rPr lang="en-GB" sz="2400" i="0" dirty="0" smtClean="0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216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1976" y="2842145"/>
            <a:ext cx="9601200" cy="1485900"/>
          </a:xfrm>
        </p:spPr>
        <p:txBody>
          <a:bodyPr/>
          <a:lstStyle/>
          <a:p>
            <a:r>
              <a:rPr lang="en-GB" dirty="0" smtClean="0"/>
              <a:t>How would you display a list of items?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1705970" y="5472752"/>
            <a:ext cx="36972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Where would you get the data from?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7451678" y="586854"/>
            <a:ext cx="3689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How would you scroll through them?</a:t>
            </a:r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1842448" y="1050878"/>
            <a:ext cx="3640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What happens if the data changes?</a:t>
            </a:r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6622576" y="4715732"/>
            <a:ext cx="5023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mtClean="0"/>
              <a:t>What happens when items are not on the screen?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40435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5740" y="2699952"/>
            <a:ext cx="9601200" cy="858795"/>
          </a:xfrm>
        </p:spPr>
        <p:txBody>
          <a:bodyPr>
            <a:normAutofit/>
          </a:bodyPr>
          <a:lstStyle/>
          <a:p>
            <a:pPr algn="ctr"/>
            <a:r>
              <a:rPr lang="en-GB" sz="5400" dirty="0" smtClean="0"/>
              <a:t>ListViews</a:t>
            </a:r>
            <a:endParaRPr lang="en-GB" sz="5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551" flipH="1">
            <a:off x="1433214" y="5227868"/>
            <a:ext cx="2709333" cy="2709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390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ListViews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2400" dirty="0" smtClean="0"/>
              <a:t>A ListView displays a list of items.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2400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2400" dirty="0" smtClean="0"/>
              <a:t>They are the </a:t>
            </a:r>
            <a:r>
              <a:rPr lang="en-GB" sz="2400" b="1" dirty="0" smtClean="0"/>
              <a:t>most common type</a:t>
            </a:r>
            <a:r>
              <a:rPr lang="en-GB" sz="2400" dirty="0" smtClean="0"/>
              <a:t> of </a:t>
            </a:r>
            <a:r>
              <a:rPr lang="en-GB" sz="2400" b="1" dirty="0" smtClean="0"/>
              <a:t>complex view</a:t>
            </a:r>
            <a:r>
              <a:rPr lang="en-GB" sz="2400" dirty="0" smtClean="0"/>
              <a:t>.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7502001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ListViews </a:t>
            </a:r>
            <a:r>
              <a:rPr lang="mr-IN" dirty="0" smtClean="0"/>
              <a:t>–</a:t>
            </a:r>
            <a:r>
              <a:rPr lang="en-GB" dirty="0" smtClean="0"/>
              <a:t> What’s the point?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2400" dirty="0" smtClean="0"/>
              <a:t>When it comes to memory, </a:t>
            </a:r>
            <a:r>
              <a:rPr lang="en-GB" sz="2400" b="1" dirty="0" smtClean="0"/>
              <a:t>views are expensive</a:t>
            </a:r>
            <a:r>
              <a:rPr lang="en-GB" sz="2400" dirty="0" smtClean="0"/>
              <a:t>, and making them is even more expensive!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2400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2400" dirty="0" smtClean="0"/>
              <a:t>A View usually consumes a couple of KB of RAM, and with complicated layouts this can really add up.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2400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2400" dirty="0" smtClean="0"/>
              <a:t>Imagine having 100 contacts in the phone book, each having a name, number, picture and probably more views/view groups - that’s already a few MB of memory before any computation.</a:t>
            </a:r>
          </a:p>
        </p:txBody>
      </p:sp>
    </p:spTree>
    <p:extLst>
      <p:ext uri="{BB962C8B-B14F-4D97-AF65-F5344CB8AC3E}">
        <p14:creationId xmlns:p14="http://schemas.microsoft.com/office/powerpoint/2010/main" val="981280322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Crop</Template>
  <TotalTime>200</TotalTime>
  <Words>929</Words>
  <Application>Microsoft Macintosh PowerPoint</Application>
  <PresentationFormat>Widescreen</PresentationFormat>
  <Paragraphs>140</Paragraphs>
  <Slides>33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7" baseType="lpstr">
      <vt:lpstr>Calibri</vt:lpstr>
      <vt:lpstr>Franklin Gothic Book</vt:lpstr>
      <vt:lpstr>Mangal</vt:lpstr>
      <vt:lpstr>Crop</vt:lpstr>
      <vt:lpstr>Build x : android</vt:lpstr>
      <vt:lpstr>Recap</vt:lpstr>
      <vt:lpstr>Recap – What are we doing?</vt:lpstr>
      <vt:lpstr>Recap – Layouts, Views and View Groups</vt:lpstr>
      <vt:lpstr>Recap – Events, Intents and the Activity Lifecycle</vt:lpstr>
      <vt:lpstr>How would you display a list of items?</vt:lpstr>
      <vt:lpstr>ListViews</vt:lpstr>
      <vt:lpstr>ListViews</vt:lpstr>
      <vt:lpstr>ListViews – What’s the point?</vt:lpstr>
      <vt:lpstr>List Views – What’s the point?</vt:lpstr>
      <vt:lpstr>ListViews - Recycling</vt:lpstr>
      <vt:lpstr>ListViews - Recycling</vt:lpstr>
      <vt:lpstr>ListViews - Recycling</vt:lpstr>
      <vt:lpstr>ListViews - Recycling</vt:lpstr>
      <vt:lpstr>ListViews - Recycling</vt:lpstr>
      <vt:lpstr>ListViews - Recycling</vt:lpstr>
      <vt:lpstr>ListViews - Recycling</vt:lpstr>
      <vt:lpstr>ListViews - Recycling</vt:lpstr>
      <vt:lpstr>ListViews - Recycling</vt:lpstr>
      <vt:lpstr>ListViews – Joining the Dots</vt:lpstr>
      <vt:lpstr>ListViews – Joining the Dots</vt:lpstr>
      <vt:lpstr>ListViews – Joining the Dots</vt:lpstr>
      <vt:lpstr>ListView Adapters</vt:lpstr>
      <vt:lpstr>ListView Adapters</vt:lpstr>
      <vt:lpstr>ListView Adapters</vt:lpstr>
      <vt:lpstr>ListView Adapters</vt:lpstr>
      <vt:lpstr>ListView Adapters</vt:lpstr>
      <vt:lpstr>PowerPoint Presentation</vt:lpstr>
      <vt:lpstr>ListViews</vt:lpstr>
      <vt:lpstr>ListView Adapters</vt:lpstr>
      <vt:lpstr>PowerPoint Presentation</vt:lpstr>
      <vt:lpstr>Next Week: Databases</vt:lpstr>
      <vt:lpstr>PowerPoint Presentation</vt:lpstr>
    </vt:vector>
  </TitlesOfParts>
  <Company/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Build x : android</dc:title>
  <dc:creator>Subratty, Shakeel</dc:creator>
  <cp:lastModifiedBy>Subratty, Shakeel</cp:lastModifiedBy>
  <cp:revision>21</cp:revision>
  <dcterms:created xsi:type="dcterms:W3CDTF">2018-02-13T13:56:05Z</dcterms:created>
  <dcterms:modified xsi:type="dcterms:W3CDTF">2018-02-13T17:17:55Z</dcterms:modified>
</cp:coreProperties>
</file>